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7" r:id="rId5"/>
    <p:sldId id="295" r:id="rId6"/>
    <p:sldId id="257" r:id="rId7"/>
    <p:sldId id="258" r:id="rId8"/>
    <p:sldId id="259" r:id="rId9"/>
    <p:sldId id="260" r:id="rId10"/>
    <p:sldId id="268" r:id="rId11"/>
    <p:sldId id="297" r:id="rId12"/>
    <p:sldId id="298" r:id="rId13"/>
    <p:sldId id="270" r:id="rId14"/>
    <p:sldId id="296" r:id="rId15"/>
    <p:sldId id="271" r:id="rId16"/>
    <p:sldId id="272" r:id="rId17"/>
    <p:sldId id="273" r:id="rId18"/>
    <p:sldId id="274" r:id="rId19"/>
    <p:sldId id="276" r:id="rId20"/>
    <p:sldId id="277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05" r:id="rId31"/>
    <p:sldId id="306" r:id="rId32"/>
    <p:sldId id="307" r:id="rId33"/>
    <p:sldId id="299" r:id="rId34"/>
    <p:sldId id="290" r:id="rId35"/>
    <p:sldId id="301" r:id="rId36"/>
    <p:sldId id="302" r:id="rId37"/>
    <p:sldId id="303" r:id="rId38"/>
    <p:sldId id="304" r:id="rId39"/>
    <p:sldId id="291" r:id="rId40"/>
    <p:sldId id="300" r:id="rId41"/>
    <p:sldId id="292" r:id="rId42"/>
    <p:sldId id="308" r:id="rId43"/>
    <p:sldId id="309" r:id="rId44"/>
    <p:sldId id="293" r:id="rId45"/>
    <p:sldId id="29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Christe" initials="AC" lastIdx="1" clrIdx="0">
    <p:extLst>
      <p:ext uri="{19B8F6BF-5375-455C-9EA6-DF929625EA0E}">
        <p15:presenceInfo xmlns:p15="http://schemas.microsoft.com/office/powerpoint/2012/main" userId="408217444fdf01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6T10:40:45.182" idx="1">
    <p:pos x="10" y="10"/>
    <p:text/>
    <p:extLst>
      <p:ext uri="{C676402C-5697-4E1C-873F-D02D1690AC5C}">
        <p15:threadingInfo xmlns:p15="http://schemas.microsoft.com/office/powerpoint/2012/main" timeZoneBias="6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F882-56F3-8647-A14A-3346C763C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Laha: A Framework for adaptive optimization of distributed sensor frameworks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AA17-4828-BB4B-A182-DFCD455EF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Anthony christe</a:t>
            </a:r>
          </a:p>
          <a:p>
            <a:r>
              <a:rPr lang="en-US" dirty="0"/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409050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7ABF-00A6-3542-9503-24920B68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F3E54-01A3-CA4B-8300-828A7A19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DE075-5EC7-8E44-BD6A-9AEBE1B7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rgbClr val="FFFFFF"/>
                </a:solidFill>
              </a:rPr>
              <a:t>Design: Big data management in Laha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3F542-5EA5-4472-9FC5-EE9F1BA6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943101"/>
            <a:ext cx="3321806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Primitive data into the bottom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Actionable insights out the top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Self-optimization from Phenomena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F2DC4A-1ABD-8544-B87D-C5138F0F9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56" y="525265"/>
            <a:ext cx="7986369" cy="5610422"/>
          </a:xfrm>
          <a:prstGeom prst="rect">
            <a:avLst/>
          </a:prstGeom>
        </p:spPr>
      </p:pic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AC218DE1-4367-5049-9DBB-EDB6A060B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45" y="4489454"/>
            <a:ext cx="2311059" cy="23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8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4037-4C91-1548-B5AD-E4E3EDCA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B86D-5DDC-6043-AB26-0FC01E44A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667" y="2277196"/>
            <a:ext cx="5379461" cy="3541714"/>
          </a:xfrm>
        </p:spPr>
        <p:txBody>
          <a:bodyPr/>
          <a:lstStyle/>
          <a:p>
            <a:r>
              <a:rPr lang="en-US" dirty="0"/>
              <a:t>Phenomena provide </a:t>
            </a:r>
          </a:p>
          <a:p>
            <a:pPr lvl="1"/>
            <a:r>
              <a:rPr lang="en-US" dirty="0"/>
              <a:t>Self-optimization</a:t>
            </a:r>
          </a:p>
          <a:p>
            <a:pPr lvl="1"/>
            <a:r>
              <a:rPr lang="en-US" dirty="0"/>
              <a:t>Actionable insights through</a:t>
            </a:r>
          </a:p>
          <a:p>
            <a:pPr lvl="2"/>
            <a:r>
              <a:rPr lang="en-US" dirty="0"/>
              <a:t>Predictive analytics</a:t>
            </a:r>
          </a:p>
          <a:p>
            <a:pPr lvl="2"/>
            <a:r>
              <a:rPr lang="en-US" dirty="0"/>
              <a:t>Ability to group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014743-F760-754C-B38F-28F432C83367}"/>
              </a:ext>
            </a:extLst>
          </p:cNvPr>
          <p:cNvSpPr txBox="1">
            <a:spLocks/>
          </p:cNvSpPr>
          <p:nvPr/>
        </p:nvSpPr>
        <p:spPr>
          <a:xfrm>
            <a:off x="6094412" y="2277196"/>
            <a:ext cx="537946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Phenomena</a:t>
            </a:r>
          </a:p>
          <a:p>
            <a:pPr lvl="1"/>
            <a:r>
              <a:rPr lang="en-US" dirty="0"/>
              <a:t>Annotation</a:t>
            </a:r>
          </a:p>
          <a:p>
            <a:pPr lvl="1"/>
            <a:r>
              <a:rPr lang="en-US" dirty="0"/>
              <a:t>Locality</a:t>
            </a:r>
          </a:p>
          <a:p>
            <a:pPr lvl="1"/>
            <a:r>
              <a:rPr lang="en-US" dirty="0"/>
              <a:t>Periodic</a:t>
            </a:r>
          </a:p>
          <a:p>
            <a:pPr lvl="1"/>
            <a:r>
              <a:rPr lang="en-US" dirty="0"/>
              <a:t>Similarity</a:t>
            </a:r>
          </a:p>
          <a:p>
            <a:pPr lvl="1"/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55213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31AFFA-19A1-3942-AF77-F57105B6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OPQ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041D-3E55-C04C-8DA0-556713AE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OPQ consists of </a:t>
            </a:r>
            <a:br>
              <a:rPr lang="en-US" sz="1400">
                <a:solidFill>
                  <a:srgbClr val="FFFFFF"/>
                </a:solidFill>
              </a:rPr>
            </a:br>
            <a:r>
              <a:rPr lang="en-US" sz="1400">
                <a:solidFill>
                  <a:srgbClr val="FFFFFF"/>
                </a:solidFill>
              </a:rPr>
              <a:t>distributed services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Box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Makai/Napali </a:t>
            </a:r>
          </a:p>
          <a:p>
            <a:pPr lvl="1"/>
            <a:r>
              <a:rPr lang="en-US" sz="1400" b="1" i="1">
                <a:solidFill>
                  <a:srgbClr val="FFFFFF"/>
                </a:solidFill>
              </a:rPr>
              <a:t>Mauka</a:t>
            </a:r>
            <a:r>
              <a:rPr lang="en-US" sz="140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Health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View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MongoDB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CE788ED-6803-504C-8893-1AA3B19D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13077"/>
            <a:ext cx="6844045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6968-C7F2-994E-A228-F194A2BC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en-US"/>
              <a:t>OPQ: Box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BB834D-3516-424E-BDAE-8A9801B94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en-US" sz="2300" dirty="0"/>
              <a:t>Open Source PQ Sensor</a:t>
            </a:r>
          </a:p>
          <a:p>
            <a:r>
              <a:rPr lang="en-US" sz="2300" dirty="0"/>
              <a:t>12 kHz sampling</a:t>
            </a:r>
          </a:p>
          <a:p>
            <a:r>
              <a:rPr lang="en-US" sz="2300" dirty="0"/>
              <a:t>Wireless encrypted comms.</a:t>
            </a:r>
          </a:p>
          <a:p>
            <a:r>
              <a:rPr lang="en-US" sz="2300" dirty="0"/>
              <a:t>Trigger based acquisition</a:t>
            </a:r>
          </a:p>
          <a:p>
            <a:r>
              <a:rPr lang="en-US" sz="2300" i="1" dirty="0"/>
              <a:t>Negrashov 2020</a:t>
            </a:r>
            <a:endParaRPr lang="en-US" sz="2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electronics&#10;&#10;Description automatically generated">
            <a:extLst>
              <a:ext uri="{FF2B5EF4-FFF2-40B4-BE49-F238E27FC236}">
                <a16:creationId xmlns:a16="http://schemas.microsoft.com/office/drawing/2014/main" id="{B4008749-8457-824A-8BC0-0A17634F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72" y="299409"/>
            <a:ext cx="2796983" cy="2796983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51DC26-C448-1F4C-81CC-5450018AE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720" y="618518"/>
            <a:ext cx="2931846" cy="1850936"/>
          </a:xfrm>
          <a:prstGeom prst="rect">
            <a:avLst/>
          </a:prstGeom>
        </p:spPr>
      </p:pic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7B8B5-104B-8445-A3E3-07C472F8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643" y="4479986"/>
            <a:ext cx="5981923" cy="98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0C5C7-6183-8A40-8C3D-9C3E8D5C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FFFFFF"/>
                </a:solidFill>
              </a:rPr>
              <a:t>OPQ: Makai/napali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64BA36-1D58-1D4D-85E4-769EDF442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988" y="1801882"/>
            <a:ext cx="6112382" cy="3246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79D6C-2A67-904C-9A18-F41AE6662878}"/>
              </a:ext>
            </a:extLst>
          </p:cNvPr>
          <p:cNvSpPr txBox="1"/>
          <p:nvPr/>
        </p:nvSpPr>
        <p:spPr>
          <a:xfrm>
            <a:off x="8051472" y="3503180"/>
            <a:ext cx="3635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Triggering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Box communication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Negrashov 2020</a:t>
            </a:r>
          </a:p>
        </p:txBody>
      </p:sp>
    </p:spTree>
    <p:extLst>
      <p:ext uri="{BB962C8B-B14F-4D97-AF65-F5344CB8AC3E}">
        <p14:creationId xmlns:p14="http://schemas.microsoft.com/office/powerpoint/2010/main" val="1086841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D964D-8C5A-4E4F-887B-70DB6B38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OPQ: mauka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B558-75B2-6840-B60B-4D5177810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753386"/>
            <a:ext cx="3221290" cy="445340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Analysis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Predictive Analytics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Garbage Collection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PQ Plugins (Laha Actors) Providing:</a:t>
            </a:r>
          </a:p>
          <a:p>
            <a:pPr lvl="1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Annotations, base, box optimization, frequency analysis, future phenomena, IEEE1159 voltage analysis, ITIC classification, GC, Makai Event service, mocking capabilities, outage detection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en-US" sz="1400" dirty="0">
                <a:solidFill>
                  <a:srgbClr val="FFFFFF"/>
                </a:solidFill>
              </a:rPr>
              <a:t>periodicity analysis, debugging, Semi-F47 classification, system health/status, metric collection, THD analysis, threshold optimization, transient detection, and triggering</a:t>
            </a:r>
          </a:p>
          <a:p>
            <a:pPr lvl="1"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5F59CC0-CBFD-B14B-82F8-D79ABCA0D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40" y="643467"/>
            <a:ext cx="630772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0B371-FC82-194C-9BDE-AAB25A98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OPQ: Health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EFA7AF-677C-4287-92BC-C86393708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Box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 Monitoring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Configurable Alerts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C6757-E25E-8840-90F5-3DFF59C3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774681"/>
            <a:ext cx="6844045" cy="53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877B-CF0F-904F-8A1E-94468D6D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2638"/>
            <a:ext cx="9905998" cy="1478570"/>
          </a:xfrm>
        </p:spPr>
        <p:txBody>
          <a:bodyPr/>
          <a:lstStyle/>
          <a:p>
            <a:r>
              <a:rPr lang="en-US" dirty="0"/>
              <a:t>OPQ: view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7D18B6-6D69-E941-AE04-E8719785A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3317" y="51235"/>
            <a:ext cx="5655571" cy="399194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97CAA1-3B66-2540-9240-C36B42796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18" y="4196962"/>
            <a:ext cx="5655571" cy="2623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F10E5-A03C-4842-B861-96DEC18AF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4202"/>
            <a:ext cx="6398130" cy="442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4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C46E5E-B1E5-5745-A235-7D2118E15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Design of lokahi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EF2F1-128E-C043-86F2-2BB65DC93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Lokahi is made up of several distributed services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Lokahi Sensors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Time Synch Service*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Acquisition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Web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Analysis Service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Collaboration Service*</a:t>
            </a:r>
          </a:p>
          <a:p>
            <a:pPr lvl="1"/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picture containing laptop&#10;&#10;Description automatically generated">
            <a:extLst>
              <a:ext uri="{FF2B5EF4-FFF2-40B4-BE49-F238E27FC236}">
                <a16:creationId xmlns:a16="http://schemas.microsoft.com/office/drawing/2014/main" id="{9496BA98-CD7E-8B41-9EAE-72A4B15F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73" y="140558"/>
            <a:ext cx="3896801" cy="657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4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3DE5-49B0-434C-9C29-06626E0B3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-171070"/>
            <a:ext cx="9905998" cy="1478570"/>
          </a:xfrm>
        </p:spPr>
        <p:txBody>
          <a:bodyPr/>
          <a:lstStyle/>
          <a:p>
            <a:r>
              <a:rPr lang="en-US" dirty="0"/>
              <a:t>Distributed sensor networks	</a:t>
            </a:r>
          </a:p>
        </p:txBody>
      </p:sp>
      <p:pic>
        <p:nvPicPr>
          <p:cNvPr id="5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913B8C35-4917-644B-838C-B132B1EA1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42" y="840129"/>
            <a:ext cx="9403337" cy="56452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1DA68-84FE-E140-8B79-085C02F98B6F}"/>
              </a:ext>
            </a:extLst>
          </p:cNvPr>
          <p:cNvSpPr txBox="1"/>
          <p:nvPr/>
        </p:nvSpPr>
        <p:spPr>
          <a:xfrm>
            <a:off x="5323110" y="6485423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67588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504D-0D5D-A54B-81F4-FB4C20AB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Lokahi: sensors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37391B-B30B-5D4A-9845-CEB4F8CE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9" y="1357803"/>
            <a:ext cx="9710343" cy="519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22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3285-AF6C-C046-BC13-61EF17B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922" y="-491145"/>
            <a:ext cx="9905998" cy="1478570"/>
          </a:xfrm>
        </p:spPr>
        <p:txBody>
          <a:bodyPr/>
          <a:lstStyle/>
          <a:p>
            <a:r>
              <a:rPr lang="en-US" dirty="0"/>
              <a:t>LOKAHI: Web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5BEE3D-469C-1E48-AD9B-154DF9B13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447873" cy="685799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2C0A2-D77B-1544-A27F-90FFACFB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50" y="0"/>
            <a:ext cx="3473150" cy="68580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DC27666-8381-094C-BF4C-423A63D56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40" y="501184"/>
            <a:ext cx="5086241" cy="2537580"/>
          </a:xfrm>
          <a:prstGeom prst="rect">
            <a:avLst/>
          </a:prstGeom>
        </p:spPr>
      </p:pic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D2A5384-D5EF-3145-A04C-9B8D033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113" y="3170382"/>
            <a:ext cx="3893774" cy="35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41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8930C1-E1BD-1240-A8F3-BE9807401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Lokahi: Analysis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4F1085-15CF-8E4E-80C2-860E2B5A6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14" y="1379969"/>
            <a:ext cx="3310219" cy="21185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1F8E68-5217-E44E-A210-BB8BD7172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25" y="1376921"/>
            <a:ext cx="3319744" cy="212463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D8E67C-96B8-1147-AA44-D794B80FA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560" y="1376921"/>
            <a:ext cx="3319744" cy="2124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E1F58-3912-524A-9679-E2CCA49B287F}"/>
              </a:ext>
            </a:extLst>
          </p:cNvPr>
          <p:cNvSpPr txBox="1"/>
          <p:nvPr/>
        </p:nvSpPr>
        <p:spPr>
          <a:xfrm>
            <a:off x="8305788" y="3568462"/>
            <a:ext cx="254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 entry above Maui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7AEB5-042A-F648-883C-B823BB913F3F}"/>
              </a:ext>
            </a:extLst>
          </p:cNvPr>
          <p:cNvSpPr txBox="1"/>
          <p:nvPr/>
        </p:nvSpPr>
        <p:spPr>
          <a:xfrm>
            <a:off x="5333002" y="3568462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SpaceX launch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339E46-3BC1-B043-863D-C77BFF3DAEC1}"/>
              </a:ext>
            </a:extLst>
          </p:cNvPr>
          <p:cNvSpPr txBox="1"/>
          <p:nvPr/>
        </p:nvSpPr>
        <p:spPr>
          <a:xfrm>
            <a:off x="1184623" y="3589880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Big Island earthquake</a:t>
            </a:r>
          </a:p>
        </p:txBody>
      </p:sp>
    </p:spTree>
    <p:extLst>
      <p:ext uri="{BB962C8B-B14F-4D97-AF65-F5344CB8AC3E}">
        <p14:creationId xmlns:p14="http://schemas.microsoft.com/office/powerpoint/2010/main" val="4019987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6A48EC-CC68-AF4E-9C02-C8038C3FC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 sz="2800"/>
              <a:t>Evaluation: Deployment of laha reference implementations</a:t>
            </a:r>
          </a:p>
        </p:txBody>
      </p:sp>
      <p:pic>
        <p:nvPicPr>
          <p:cNvPr id="5" name="Content Placeholder 4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48F71A1F-661A-BF4B-B519-E8BDFAC71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3" r="-1" b="-1"/>
          <a:stretch/>
        </p:blipFill>
        <p:spPr>
          <a:xfrm>
            <a:off x="-5597" y="1"/>
            <a:ext cx="6101597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842FF1-7DB7-584C-96CA-184F3DE61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5" r="8035" b="3"/>
          <a:stretch/>
        </p:blipFill>
        <p:spPr>
          <a:xfrm>
            <a:off x="-5597" y="3427414"/>
            <a:ext cx="610159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9EDD9C-EB87-4B47-BBF3-0E34205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OPQ UHM Locations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Co-location with UHM sensors</a:t>
            </a:r>
          </a:p>
          <a:p>
            <a:pPr lvl="1"/>
            <a:r>
              <a:rPr lang="en-US" dirty="0"/>
              <a:t>Topology of UHM micro-grid</a:t>
            </a:r>
          </a:p>
          <a:p>
            <a:r>
              <a:rPr lang="en-US" dirty="0"/>
              <a:t>Lokahi Locations</a:t>
            </a:r>
          </a:p>
          <a:p>
            <a:pPr lvl="1"/>
            <a:r>
              <a:rPr lang="en-US" dirty="0"/>
              <a:t>Ad-hoc public sensor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793294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36B9-4DC8-624B-A5A3-61BC6D8B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dirty="0"/>
              <a:t>Evaluation of data validation</a:t>
            </a:r>
          </a:p>
        </p:txBody>
      </p:sp>
      <p:sp>
        <p:nvSpPr>
          <p:cNvPr id="71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nitor, black, clock, small&#10;&#10;Description automatically generated">
            <a:extLst>
              <a:ext uri="{FF2B5EF4-FFF2-40B4-BE49-F238E27FC236}">
                <a16:creationId xmlns:a16="http://schemas.microsoft.com/office/drawing/2014/main" id="{D1AF33DB-2E6B-CE45-AAC7-1F7A66957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74" y="1147146"/>
            <a:ext cx="3931411" cy="22015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84621F-DA50-7A4F-B305-51F8CAD6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3930374"/>
            <a:ext cx="4635583" cy="136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EC61-D3F5-3F4F-A18B-19324FC8A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OPQ</a:t>
            </a:r>
          </a:p>
          <a:p>
            <a:pPr lvl="1"/>
            <a:r>
              <a:rPr lang="en-US" dirty="0"/>
              <a:t>Compare against </a:t>
            </a:r>
          </a:p>
          <a:p>
            <a:pPr lvl="2"/>
            <a:r>
              <a:rPr lang="en-US" dirty="0"/>
              <a:t>GE PQMII</a:t>
            </a:r>
          </a:p>
          <a:p>
            <a:pPr lvl="2"/>
            <a:r>
              <a:rPr lang="en-US" dirty="0"/>
              <a:t>GE EPM7000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Compare against</a:t>
            </a:r>
          </a:p>
          <a:p>
            <a:pPr lvl="2"/>
            <a:r>
              <a:rPr lang="en-US" dirty="0" err="1"/>
              <a:t>Bruel</a:t>
            </a:r>
            <a:r>
              <a:rPr lang="en-US" dirty="0"/>
              <a:t> &amp; </a:t>
            </a:r>
            <a:r>
              <a:rPr lang="en-US" dirty="0" err="1"/>
              <a:t>Kjaer</a:t>
            </a:r>
            <a:r>
              <a:rPr lang="en-US" dirty="0"/>
              <a:t> Microphone Type 4193 </a:t>
            </a:r>
          </a:p>
          <a:p>
            <a:pPr lvl="2"/>
            <a:r>
              <a:rPr lang="en-US" dirty="0"/>
              <a:t>MB3 digital </a:t>
            </a:r>
            <a:r>
              <a:rPr lang="en-US" dirty="0" err="1"/>
              <a:t>microbarometer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Asmar 2019</a:t>
            </a:r>
          </a:p>
        </p:txBody>
      </p:sp>
    </p:spTree>
    <p:extLst>
      <p:ext uri="{BB962C8B-B14F-4D97-AF65-F5344CB8AC3E}">
        <p14:creationId xmlns:p14="http://schemas.microsoft.com/office/powerpoint/2010/main" val="124012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BA54-0833-A64C-B462-86C3BEF9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generality of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828BF-B2F7-A64B-99E0-3E46E68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6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E6E8-10C1-2C4A-BA3B-DD25A33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converting primitive data into actionable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30C1-D898-434A-B708-84E86786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83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C017-B159-134E-BC75-DAECF5F8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big data sensor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2A985-2961-9D46-B456-7B098A17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2A9B-109E-DF4A-8F7B-537359CB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2DBA6-AFA5-9746-99A3-1B0E9173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5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0A302-2A58-EB46-950F-648CAF5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Results of data validation</a:t>
            </a:r>
          </a:p>
        </p:txBody>
      </p:sp>
      <p:sp>
        <p:nvSpPr>
          <p:cNvPr id="18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5755F2-10CA-AC4C-A188-9989C9307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25" y="1137621"/>
            <a:ext cx="2420454" cy="2207199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F5656899-6A23-4649-BCFB-16A2C444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45" y="1137621"/>
            <a:ext cx="2438122" cy="220719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F03DD1-3949-7545-8C30-BC89316CA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262" y="3505687"/>
            <a:ext cx="2441780" cy="220719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3890C-26FF-EF43-A882-AE7104881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2653" y="3505686"/>
            <a:ext cx="2463105" cy="2207199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B29CECA-4054-4CDF-B063-AE0D331A1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OPQ Events vs Ground Truth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149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B1168-2B0A-3C47-925A-537F4861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DF4F1-E1F0-8B4D-8BF1-78D6DBC2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Laha is an abstract distributed sensor framework that</a:t>
            </a:r>
          </a:p>
          <a:p>
            <a:pPr lvl="1"/>
            <a:r>
              <a:rPr lang="en-US" dirty="0"/>
              <a:t>Transforms primitive sensor data into actionable insights</a:t>
            </a:r>
          </a:p>
          <a:p>
            <a:pPr lvl="1"/>
            <a:r>
              <a:rPr lang="en-US" dirty="0"/>
              <a:t>Management of sensor data storage, retention, and analysis</a:t>
            </a:r>
          </a:p>
          <a:p>
            <a:pPr lvl="1"/>
            <a:r>
              <a:rPr lang="en-US" dirty="0"/>
              <a:t>Scales with minimal system degradation</a:t>
            </a:r>
          </a:p>
          <a:p>
            <a:pPr lvl="1"/>
            <a:r>
              <a:rPr lang="en-US" dirty="0"/>
              <a:t>Is general enough to apply to multiple DSN domains</a:t>
            </a:r>
          </a:p>
          <a:p>
            <a:pPr lvl="1"/>
            <a:r>
              <a:rPr lang="en-US" dirty="0"/>
              <a:t>Works with heterogenous and dynamic sensors</a:t>
            </a:r>
          </a:p>
          <a:p>
            <a:pPr lvl="1"/>
            <a:r>
              <a:rPr lang="en-US" dirty="0"/>
              <a:t>Provides predictive analytics </a:t>
            </a:r>
          </a:p>
          <a:p>
            <a:pPr lvl="1"/>
            <a:r>
              <a:rPr lang="en-US" dirty="0"/>
              <a:t>Provides self-optimization capabilities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78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Results of generality of laha: OPQ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7E7622-BDC2-814A-9627-308D23C0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19407"/>
            <a:ext cx="6112382" cy="281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Results of generality of laha: OPQ</a:t>
            </a:r>
          </a:p>
        </p:txBody>
      </p:sp>
      <p:sp>
        <p:nvSpPr>
          <p:cNvPr id="72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979438-AB08-9A44-85D1-BE96030E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36" y="951493"/>
            <a:ext cx="3352668" cy="2975493"/>
          </a:xfrm>
          <a:prstGeom prst="rect">
            <a:avLst/>
          </a:prstGeom>
        </p:spPr>
      </p:pic>
      <p:pic>
        <p:nvPicPr>
          <p:cNvPr id="9" name="Picture 8" descr="A picture containing plane, window, airplane, large&#10;&#10;Description automatically generated">
            <a:extLst>
              <a:ext uri="{FF2B5EF4-FFF2-40B4-BE49-F238E27FC236}">
                <a16:creationId xmlns:a16="http://schemas.microsoft.com/office/drawing/2014/main" id="{73D79CAC-ECE7-8941-A1B3-E919069B9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999571"/>
            <a:ext cx="5051472" cy="28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75162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/>
              <a:t>Results of generality of laha: OPQ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B04F616-0608-BE43-81D6-BFBBBA471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838"/>
            <a:ext cx="5188784" cy="291869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2406F9E-ECC5-6B4A-9AD1-C6858FF1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16" y="-11839"/>
            <a:ext cx="5188784" cy="2918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57755F-1F2F-3B42-B6F4-9E2AE1C25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216" y="3140364"/>
            <a:ext cx="5188786" cy="291869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ED923-3CCB-C945-8D27-F7CDE2756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140364"/>
            <a:ext cx="5188785" cy="2918692"/>
          </a:xfrm>
          <a:prstGeom prst="rect">
            <a:avLst/>
          </a:prstGeom>
        </p:spPr>
      </p:pic>
      <p:pic>
        <p:nvPicPr>
          <p:cNvPr id="15" name="Picture 14" descr="A picture containing knife&#10;&#10;Description automatically generated">
            <a:extLst>
              <a:ext uri="{FF2B5EF4-FFF2-40B4-BE49-F238E27FC236}">
                <a16:creationId xmlns:a16="http://schemas.microsoft.com/office/drawing/2014/main" id="{7784450E-9807-CA41-871E-7751CC508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078" y="2050766"/>
            <a:ext cx="2533843" cy="190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0DF3-8A23-C848-936B-1CF3E9D6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06717"/>
            <a:ext cx="9905998" cy="1478570"/>
          </a:xfrm>
        </p:spPr>
        <p:txBody>
          <a:bodyPr/>
          <a:lstStyle/>
          <a:p>
            <a:r>
              <a:rPr lang="en-US" dirty="0"/>
              <a:t>Results of generality of laha: Lokahi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7D6C4-1A93-4642-A14D-EDC32022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409" y="1074591"/>
            <a:ext cx="3923702" cy="2511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D7EFC-A781-AA47-BB4F-38E018F4895A}"/>
              </a:ext>
            </a:extLst>
          </p:cNvPr>
          <p:cNvSpPr txBox="1"/>
          <p:nvPr/>
        </p:nvSpPr>
        <p:spPr>
          <a:xfrm>
            <a:off x="2299994" y="3586016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Meteor Entry over Maui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04C9B6-A571-674C-8F1D-49B4EB8E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09" y="3955348"/>
            <a:ext cx="3923702" cy="251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5891BE-75BC-DF4D-A960-629A55061F82}"/>
              </a:ext>
            </a:extLst>
          </p:cNvPr>
          <p:cNvSpPr txBox="1"/>
          <p:nvPr/>
        </p:nvSpPr>
        <p:spPr>
          <a:xfrm>
            <a:off x="2389858" y="6466773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Island Earthquake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96A10-A8CD-F542-BD0F-3FE0D49E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00" y="1007036"/>
            <a:ext cx="3923702" cy="2511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4CC07-B0B3-E64E-B54A-7F43A833687A}"/>
              </a:ext>
            </a:extLst>
          </p:cNvPr>
          <p:cNvSpPr txBox="1"/>
          <p:nvPr/>
        </p:nvSpPr>
        <p:spPr>
          <a:xfrm>
            <a:off x="7734399" y="3519933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SpaceX Falcon 9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A4FF1C-3917-3243-AB1B-DF7AC2376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391" y="3940802"/>
            <a:ext cx="4006919" cy="25059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6EF648-B8CB-754C-ADB5-3C792982CF60}"/>
              </a:ext>
            </a:extLst>
          </p:cNvPr>
          <p:cNvSpPr txBox="1"/>
          <p:nvPr/>
        </p:nvSpPr>
        <p:spPr>
          <a:xfrm>
            <a:off x="7734398" y="6453511"/>
            <a:ext cx="17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Hurricane Lane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BB1CA-4AF5-DD4A-8BDF-DED13E8B78B8}"/>
              </a:ext>
            </a:extLst>
          </p:cNvPr>
          <p:cNvSpPr txBox="1"/>
          <p:nvPr/>
        </p:nvSpPr>
        <p:spPr>
          <a:xfrm>
            <a:off x="4568660" y="494089"/>
            <a:ext cx="322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results available at </a:t>
            </a:r>
            <a:r>
              <a:rPr lang="en-US" dirty="0" err="1"/>
              <a:t>redvox.io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24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5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Laha level hierarchy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1D504DB-39A5-424A-BCEA-EC6A8F6C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932" y="1141368"/>
            <a:ext cx="3768412" cy="456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Results of converting primitive data into actionable insights:</a:t>
            </a:r>
            <a:br>
              <a:rPr lang="en-US" sz="2400" dirty="0">
                <a:solidFill>
                  <a:srgbClr val="FFFFFF"/>
                </a:solidFill>
              </a:rPr>
            </a:b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annotation phenomena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6B2E9E-2FE8-E840-9232-3A91B48F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05680"/>
              </p:ext>
            </p:extLst>
          </p:nvPr>
        </p:nvGraphicFramePr>
        <p:xfrm>
          <a:off x="879911" y="2138437"/>
          <a:ext cx="6532452" cy="2573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089">
                  <a:extLst>
                    <a:ext uri="{9D8B030D-6E8A-4147-A177-3AD203B41FA5}">
                      <a16:colId xmlns:a16="http://schemas.microsoft.com/office/drawing/2014/main" val="2554363205"/>
                    </a:ext>
                  </a:extLst>
                </a:gridCol>
                <a:gridCol w="1108364">
                  <a:extLst>
                    <a:ext uri="{9D8B030D-6E8A-4147-A177-3AD203B41FA5}">
                      <a16:colId xmlns:a16="http://schemas.microsoft.com/office/drawing/2014/main" val="2501531570"/>
                    </a:ext>
                  </a:extLst>
                </a:gridCol>
                <a:gridCol w="1154545">
                  <a:extLst>
                    <a:ext uri="{9D8B030D-6E8A-4147-A177-3AD203B41FA5}">
                      <a16:colId xmlns:a16="http://schemas.microsoft.com/office/drawing/2014/main" val="1781896953"/>
                    </a:ext>
                  </a:extLst>
                </a:gridCol>
                <a:gridCol w="1593454">
                  <a:extLst>
                    <a:ext uri="{9D8B030D-6E8A-4147-A177-3AD203B41FA5}">
                      <a16:colId xmlns:a16="http://schemas.microsoft.com/office/drawing/2014/main" val="148999071"/>
                    </a:ext>
                  </a:extLst>
                </a:gridCol>
              </a:tblGrid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Description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Boxes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Events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Incidents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147035384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Oahu Storm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400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302962672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 err="1"/>
                        <a:t>Makiki</a:t>
                      </a:r>
                      <a:r>
                        <a:rPr lang="en-US" sz="2500" dirty="0"/>
                        <a:t>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143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497094676"/>
                  </a:ext>
                </a:extLst>
              </a:tr>
              <a:tr h="643409">
                <a:tc>
                  <a:txBody>
                    <a:bodyPr/>
                    <a:lstStyle/>
                    <a:p>
                      <a:r>
                        <a:rPr lang="en-US" sz="2500" dirty="0"/>
                        <a:t>Manoa Outage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15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</a:t>
                      </a:r>
                    </a:p>
                  </a:txBody>
                  <a:tcPr marL="128682" marR="128682" marT="64341" marB="64341"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168</a:t>
                      </a:r>
                    </a:p>
                  </a:txBody>
                  <a:tcPr marL="128682" marR="128682" marT="64341" marB="64341"/>
                </a:tc>
                <a:extLst>
                  <a:ext uri="{0D108BD9-81ED-4DB2-BD59-A6C34878D82A}">
                    <a16:rowId xmlns:a16="http://schemas.microsoft.com/office/drawing/2014/main" val="222813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11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PERiodic phenomena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B7A4CB-DA9C-FB44-8752-9679C5AC6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8514"/>
            <a:ext cx="5051471" cy="284145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8C3A5-E018-474F-9D08-5054B2BC5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801491"/>
            <a:ext cx="5051472" cy="127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5BD33659-8797-414B-BBDC-24F942329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79">
            <a:extLst>
              <a:ext uri="{FF2B5EF4-FFF2-40B4-BE49-F238E27FC236}">
                <a16:creationId xmlns:a16="http://schemas.microsoft.com/office/drawing/2014/main" id="{F810FE48-5F0C-4E97-BD7F-FDE128D8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9E9C04BA-ABF7-4D41-9977-2AC221BD4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56AF6CAB-66FF-4AA8-8332-92421FA16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2A7D0399-D212-4CE1-A9C0-9B98A2F0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">
              <a:extLst>
                <a:ext uri="{FF2B5EF4-FFF2-40B4-BE49-F238E27FC236}">
                  <a16:creationId xmlns:a16="http://schemas.microsoft.com/office/drawing/2014/main" id="{18DF3D3C-1A48-496B-B941-76DF67EA7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913F4BC7-7179-4E16-9FD6-A32BC13A0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509355FA-2026-4EBE-8C72-9B94B1F1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DD190A1-6E3E-4C34-A19B-A52C6D317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D5BA1962-F2E3-4CA2-BE44-53381D18F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C2FA9E59-0DE1-449C-8D17-1475D5CC7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F1582807-3DE3-42F1-9941-728273E08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574FB1-69C5-49C2-A1C4-2A6590BF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D4175D29-82CB-41CD-9E0F-17524FB02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9893387B-BD94-47D2-80DC-B9ADB6BD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BC2223CF-E8B9-48C3-8E70-7B38DBE2A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B660EF5-7021-48D0-B131-DA22FAF8D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7A02052F-7B58-4423-9CBA-27D8D838A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42231171-7F2B-4B11-B34A-D98DB4143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AED192E7-1105-4649-8D4D-C86FFEDF6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BA48BFE-2223-4E9C-A0EE-DE11843C3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B3FB57C9-C83B-4ADC-8E93-312492D4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AF6405A6-6E98-40DD-945A-E6D969231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D181A4A-23A5-4683-9F05-61228AD2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201ABEF6-F58B-46EC-85FB-228E60962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D6EBECB6-1B5C-43E5-84BF-8D5385C03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6D5B4EBF-EF44-4914-AE66-247EF3D35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43593E76-10EF-45B3-86EB-CA59047CC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FC3720B0-AA35-49D1-B5A6-9215D0138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EEE267FA-B493-44EE-B372-8CB3A0450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33">
              <a:extLst>
                <a:ext uri="{FF2B5EF4-FFF2-40B4-BE49-F238E27FC236}">
                  <a16:creationId xmlns:a16="http://schemas.microsoft.com/office/drawing/2014/main" id="{3DA75F6F-8EDF-4DF8-89BF-9C1137D17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5BEEC465-A6AB-47E5-8FB5-DCA91F165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89B9E785-F9F2-4951-8158-002B55126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E1F4058F-C686-4BF1-9DE9-C917CAB90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1337D0C-63AE-4024-A976-139287761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7F12E32F-60F1-4DA3-A0B8-05E6AF31D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7CC92CAE-5F95-49A9-B9F9-94A1DEE98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610BE2B0-1D02-4099-9DD8-339F22FEE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E10409A3-2BB1-41E7-90AE-3D296FC1F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F8F8E99E-F806-4235-ADFB-25B49D4A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C4715E6-9985-446B-ADB4-B82272988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071C6B3A-09E9-4DEC-ADEE-FA919B782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45">
              <a:extLst>
                <a:ext uri="{FF2B5EF4-FFF2-40B4-BE49-F238E27FC236}">
                  <a16:creationId xmlns:a16="http://schemas.microsoft.com/office/drawing/2014/main" id="{DE1E82C9-0A74-451A-A063-6818E33B0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F3662B80-5B88-475B-89A9-8E6AFBDCA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ECA55A40-ECA9-4F56-9D04-8C68C1910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1CED64C-F0D9-4EA6-B88B-E4795F81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4641FE6D-04B5-4BBE-B700-E3A0C057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426A56A-D27A-4C9A-A74C-5A73E5AD6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0D2887A6-6597-4932-AEA0-A1B3C719B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32CCC3DB-409A-48A3-A79A-2E37A960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C2C9C8A-AD45-4AA6-817C-3010FCF2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BD8D346A-C641-4BD2-B5AE-C48CC6A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BD8EEEB-07A6-4582-9E40-4AA094FED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9E6A63A8-37FA-425D-86BE-BF9A568A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3F5FAEF2-49E0-4F5C-A6D4-26C2FE15F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BF106702-ED0E-4145-BF3A-08F15BC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/>
              <a:t>Results of converting primitive data into actionable insights:</a:t>
            </a:r>
            <a:br>
              <a:rPr lang="en-US" sz="2300"/>
            </a:br>
            <a:br>
              <a:rPr lang="en-US" sz="2300"/>
            </a:br>
            <a:r>
              <a:rPr lang="en-US" sz="2300"/>
              <a:t>FUTURE phenomena</a:t>
            </a:r>
            <a:endParaRPr lang="en-US" sz="2300" dirty="0"/>
          </a:p>
        </p:txBody>
      </p:sp>
      <p:sp>
        <p:nvSpPr>
          <p:cNvPr id="140" name="Round Diagonal Corner Rectangle 6">
            <a:extLst>
              <a:ext uri="{FF2B5EF4-FFF2-40B4-BE49-F238E27FC236}">
                <a16:creationId xmlns:a16="http://schemas.microsoft.com/office/drawing/2014/main" id="{693B9BB4-93D5-4ECE-B756-18E59A44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68953-C98E-A54B-B0BF-9D34B768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7" y="1343173"/>
            <a:ext cx="3689223" cy="2075187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C59B03-E28D-4D47-9F96-E4AF9F7C3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720" y="1272958"/>
            <a:ext cx="3977472" cy="22373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68F57-7590-B34A-8D06-BA597421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84" y="1816788"/>
            <a:ext cx="3319744" cy="124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2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3D80-8AE7-EB4B-8408-E7FC465D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5657159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dirty="0"/>
              <a:t>Results of converting primitive data into actionable insights: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similarity phenomena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41AF2A-D0ED-3241-A2CC-AE4E1B175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8835"/>
            <a:ext cx="7520453" cy="423025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D7B39D-932E-2140-9E9F-1B6A034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20" y="1887054"/>
            <a:ext cx="4547080" cy="17322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C653EC-EF98-FF49-AA87-DA85CB9A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13" y="0"/>
            <a:ext cx="4556387" cy="17322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33EBB-6B2D-224F-9FEB-8C116B96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613" y="3770106"/>
            <a:ext cx="4556387" cy="18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7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40" y="38639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 </a:t>
            </a:r>
            <a:br>
              <a:rPr lang="en-US" dirty="0"/>
            </a:br>
            <a:r>
              <a:rPr lang="en-US" dirty="0"/>
              <a:t>big data: OPQ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84DCDF3B-AC4D-A444-8B65-CE411DD62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" y="2251363"/>
            <a:ext cx="6095999" cy="3429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8B20C-E6E5-0249-9CA8-454CF80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7C5084AA-3C8A-C248-87CD-D30134376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535F-6147-C842-9F1B-CCA53FE58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Laha: A Framework for addressing DSN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D4DC-DAE0-7049-9D4C-2A0EA2C3E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capabilities were evaluated and tested in the following ways:</a:t>
            </a:r>
          </a:p>
          <a:p>
            <a:pPr lvl="1"/>
            <a:r>
              <a:rPr lang="en-US" dirty="0"/>
              <a:t>Design of two Laha-compatible DSNs</a:t>
            </a:r>
          </a:p>
          <a:p>
            <a:pPr lvl="1"/>
            <a:r>
              <a:rPr lang="en-US" dirty="0"/>
              <a:t>Deployment of two Laha-compatible DSNs </a:t>
            </a:r>
          </a:p>
          <a:p>
            <a:pPr lvl="1"/>
            <a:r>
              <a:rPr lang="en-US" dirty="0"/>
              <a:t>Validation of data collected by deployments</a:t>
            </a:r>
          </a:p>
          <a:p>
            <a:pPr lvl="1"/>
            <a:r>
              <a:rPr lang="en-US" dirty="0"/>
              <a:t>Evaluation of major goals of Laha</a:t>
            </a:r>
          </a:p>
          <a:p>
            <a:pPr lvl="1"/>
            <a:r>
              <a:rPr lang="en-US" dirty="0"/>
              <a:t>Results showing the effectiveness of Laha through the results and evaluation of the Laha-compatible DSNs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4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ED3-4B4F-5E44-A2EB-228277E6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0618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of tiered </a:t>
            </a:r>
            <a:br>
              <a:rPr lang="en-US" dirty="0"/>
            </a:br>
            <a:r>
              <a:rPr lang="en-US" dirty="0"/>
              <a:t>management of</a:t>
            </a:r>
            <a:br>
              <a:rPr lang="en-US" dirty="0"/>
            </a:br>
            <a:r>
              <a:rPr lang="en-US" dirty="0"/>
              <a:t> big data: Lokahi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D157BC-114D-3C4A-9917-A22074DE7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938"/>
            <a:ext cx="6202635" cy="348898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A5B82-8C59-2844-8880-8FEE527AD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35" y="3496541"/>
            <a:ext cx="5975927" cy="336145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52089-99EA-A24C-9629-E02F6F5A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35" y="0"/>
            <a:ext cx="5975929" cy="33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6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5E5A-4F8E-FC48-BC8F-35320F06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tertiary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B467-9C0C-194A-B086-A81988961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5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0510-6A93-6F48-8F12-E678A807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laha suitability for </a:t>
            </a:r>
            <a:r>
              <a:rPr lang="en-US" dirty="0" err="1"/>
              <a:t>dsns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85D96-BE19-5D42-B062-DF368C626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92043" cy="3541714"/>
          </a:xfrm>
        </p:spPr>
        <p:txBody>
          <a:bodyPr/>
          <a:lstStyle/>
          <a:p>
            <a:r>
              <a:rPr lang="en-US" dirty="0"/>
              <a:t>Sensor Sampling Rate</a:t>
            </a:r>
          </a:p>
          <a:p>
            <a:r>
              <a:rPr lang="en-US" dirty="0"/>
              <a:t>Network Uptime</a:t>
            </a:r>
          </a:p>
          <a:p>
            <a:r>
              <a:rPr lang="en-US" dirty="0"/>
              <a:t>Signal-to-Noise</a:t>
            </a:r>
          </a:p>
          <a:p>
            <a:r>
              <a:rPr lang="en-US" dirty="0"/>
              <a:t>Data Acquisition</a:t>
            </a:r>
          </a:p>
          <a:p>
            <a:r>
              <a:rPr lang="en-US" dirty="0"/>
              <a:t>Sensor Availability</a:t>
            </a:r>
          </a:p>
          <a:p>
            <a:r>
              <a:rPr lang="en-US" dirty="0"/>
              <a:t>Numerous Events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E2A383-7A59-5B4C-BCC5-6000C45750AC}"/>
              </a:ext>
            </a:extLst>
          </p:cNvPr>
          <p:cNvSpPr txBox="1">
            <a:spLocks/>
          </p:cNvSpPr>
          <p:nvPr/>
        </p:nvSpPr>
        <p:spPr>
          <a:xfrm>
            <a:off x="5671848" y="2249487"/>
            <a:ext cx="447891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Signal Classifications</a:t>
            </a:r>
          </a:p>
          <a:p>
            <a:r>
              <a:rPr lang="en-US" dirty="0"/>
              <a:t>Designed for Laha</a:t>
            </a:r>
          </a:p>
          <a:p>
            <a:r>
              <a:rPr lang="en-US" dirty="0"/>
              <a:t>Other DSNs</a:t>
            </a:r>
          </a:p>
        </p:txBody>
      </p:sp>
    </p:spTree>
    <p:extLst>
      <p:ext uri="{BB962C8B-B14F-4D97-AF65-F5344CB8AC3E}">
        <p14:creationId xmlns:p14="http://schemas.microsoft.com/office/powerpoint/2010/main" val="3539317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AE787-2B0F-B844-A2DE-9D47AB19F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Discussion on laha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D94E-55B8-7E43-AE5C-D0434AD1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SML*</a:t>
            </a:r>
          </a:p>
          <a:p>
            <a:r>
              <a:rPr lang="en-US" dirty="0">
                <a:solidFill>
                  <a:srgbClr val="FFFFFF"/>
                </a:solidFill>
              </a:rPr>
              <a:t>IML</a:t>
            </a:r>
          </a:p>
          <a:p>
            <a:r>
              <a:rPr lang="en-US" dirty="0">
                <a:solidFill>
                  <a:srgbClr val="FFFFFF"/>
                </a:solidFill>
              </a:rPr>
              <a:t>AML</a:t>
            </a:r>
          </a:p>
          <a:p>
            <a:r>
              <a:rPr lang="en-US" i="1" dirty="0">
                <a:solidFill>
                  <a:srgbClr val="FFFFFF"/>
                </a:solidFill>
              </a:rPr>
              <a:t>DFL*</a:t>
            </a:r>
          </a:p>
          <a:p>
            <a:r>
              <a:rPr lang="en-US" dirty="0">
                <a:solidFill>
                  <a:srgbClr val="FFFFFF"/>
                </a:solidFill>
              </a:rPr>
              <a:t>DL</a:t>
            </a:r>
          </a:p>
          <a:p>
            <a:r>
              <a:rPr lang="en-US" dirty="0">
                <a:solidFill>
                  <a:srgbClr val="FFFFFF"/>
                </a:solidFill>
              </a:rPr>
              <a:t>IL </a:t>
            </a:r>
          </a:p>
          <a:p>
            <a:r>
              <a:rPr lang="en-US" dirty="0">
                <a:solidFill>
                  <a:srgbClr val="FFFFFF"/>
                </a:solidFill>
              </a:rPr>
              <a:t>PL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E3FF434-727B-8F48-AD4C-1FADE5B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717" y="643467"/>
            <a:ext cx="4300167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6B31-BE46-F341-95FD-E1160E2C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AB57-2281-2A40-92DD-84448650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2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BA9A3-6BDB-204A-83E3-85773B510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directions</a:t>
            </a:r>
          </a:p>
        </p:txBody>
      </p:sp>
      <p:sp useBgFill="1">
        <p:nvSpPr>
          <p:cNvPr id="55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EF333107-448C-4647-8AC5-F1A66436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78" y="1147145"/>
            <a:ext cx="3528603" cy="45677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9142E-AEA4-974A-A10B-34C541CF2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learning</a:t>
            </a:r>
          </a:p>
          <a:p>
            <a:r>
              <a:rPr lang="en-US">
                <a:solidFill>
                  <a:srgbClr val="FFFFFF"/>
                </a:solidFill>
              </a:rPr>
              <a:t>Modifying windows and thresholds</a:t>
            </a:r>
          </a:p>
          <a:p>
            <a:r>
              <a:rPr lang="en-US">
                <a:solidFill>
                  <a:srgbClr val="FFFFFF"/>
                </a:solidFill>
              </a:rPr>
              <a:t>Additional simulations</a:t>
            </a:r>
          </a:p>
          <a:p>
            <a:r>
              <a:rPr lang="en-US">
                <a:solidFill>
                  <a:srgbClr val="FFFFFF"/>
                </a:solidFill>
              </a:rPr>
              <a:t>Altering the Level-hierarchy</a:t>
            </a:r>
          </a:p>
          <a:p>
            <a:r>
              <a:rPr lang="en-US">
                <a:solidFill>
                  <a:srgbClr val="FFFFFF"/>
                </a:solidFill>
              </a:rPr>
              <a:t>Enhanced metric collection</a:t>
            </a:r>
          </a:p>
          <a:p>
            <a:r>
              <a:rPr lang="en-US">
                <a:solidFill>
                  <a:srgbClr val="FFFFFF"/>
                </a:solidFill>
              </a:rPr>
              <a:t>Expanded sensor coverage</a:t>
            </a:r>
          </a:p>
        </p:txBody>
      </p:sp>
    </p:spTree>
    <p:extLst>
      <p:ext uri="{BB962C8B-B14F-4D97-AF65-F5344CB8AC3E}">
        <p14:creationId xmlns:p14="http://schemas.microsoft.com/office/powerpoint/2010/main" val="182941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1079-9971-4B46-986D-2E444B374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claims of the laha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99228-947D-6C4E-9913-AA73BF83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General and useful framework for multiple DSN domains</a:t>
            </a:r>
          </a:p>
          <a:p>
            <a:r>
              <a:rPr lang="en-US" dirty="0"/>
              <a:t>Convert primitive sensor data into actionable insights</a:t>
            </a:r>
          </a:p>
          <a:p>
            <a:r>
              <a:rPr lang="en-US" dirty="0"/>
              <a:t>Tiered management of Big Data</a:t>
            </a:r>
          </a:p>
          <a:p>
            <a:r>
              <a:rPr lang="en-US" dirty="0"/>
              <a:t>Tertiary goals and claims. Optimization of:</a:t>
            </a:r>
          </a:p>
          <a:p>
            <a:pPr lvl="1"/>
            <a:r>
              <a:rPr lang="en-US" dirty="0"/>
              <a:t>Triggering</a:t>
            </a:r>
          </a:p>
          <a:p>
            <a:pPr lvl="1"/>
            <a:r>
              <a:rPr lang="en-US" dirty="0"/>
              <a:t>Detection/Classification</a:t>
            </a:r>
          </a:p>
          <a:p>
            <a:pPr lvl="1"/>
            <a:r>
              <a:rPr lang="en-US" dirty="0"/>
              <a:t>Predictive analytics</a:t>
            </a:r>
          </a:p>
          <a:p>
            <a:pPr lvl="1"/>
            <a:r>
              <a:rPr lang="en-US" dirty="0"/>
              <a:t>Sensing field topology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6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Contribution #1: Laha design</a:t>
            </a: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094ED30-B159-8F43-93D6-82186AD7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44" y="1137621"/>
            <a:ext cx="3776269" cy="45772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Novel abstract distributed sensor framework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Converting primitive data into actionable insights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Sensor data management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Self-optimization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11432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E94A-E3D3-914D-B383-83681BB9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/>
              <a:t>Contribution #2: Laha 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9008-4683-9746-A488-965626591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/>
          </a:bodyPr>
          <a:lstStyle/>
          <a:p>
            <a:r>
              <a:rPr lang="en-US"/>
              <a:t>Deployment of two Laha-compatible DSNs</a:t>
            </a:r>
          </a:p>
          <a:p>
            <a:r>
              <a:rPr lang="en-US"/>
              <a:t>Validated data collection</a:t>
            </a:r>
          </a:p>
          <a:p>
            <a:r>
              <a:rPr lang="en-US"/>
              <a:t>Several experiments that test Laha’s major claims</a:t>
            </a:r>
          </a:p>
          <a:p>
            <a:pPr lvl="1"/>
            <a:endParaRPr lang="en-US"/>
          </a:p>
        </p:txBody>
      </p: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D0E1FA7-A9C4-1A42-9617-EFFBFB8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57" y="0"/>
            <a:ext cx="2525167" cy="2286000"/>
          </a:xfrm>
          <a:prstGeom prst="rect">
            <a:avLst/>
          </a:prstGeom>
        </p:spPr>
      </p:pic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7D2918-32DC-6341-9A3B-BFAF61064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210" y="2377440"/>
            <a:ext cx="4046328" cy="2276060"/>
          </a:xfrm>
          <a:prstGeom prst="rect">
            <a:avLst/>
          </a:prstGeom>
        </p:spPr>
      </p:pic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circuit, building, standing, man&#10;&#10;Description automatically generated">
            <a:extLst>
              <a:ext uri="{FF2B5EF4-FFF2-40B4-BE49-F238E27FC236}">
                <a16:creationId xmlns:a16="http://schemas.microsoft.com/office/drawing/2014/main" id="{DCF9432F-16A8-CF4D-90D9-C84FD901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010" y="4673138"/>
            <a:ext cx="4162528" cy="21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FA416-EBD7-D849-88F9-18119E48E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n-US" sz="3100"/>
              <a:t>Contribution #3: Laha-compliant reference implementations 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ADFDA5-CA3A-5D41-BB32-1F9FF6FC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46" y="3425254"/>
            <a:ext cx="3439983" cy="22015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4D78D8-DCBA-6045-B520-38D5C0B60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167" y="1148691"/>
            <a:ext cx="3913939" cy="22015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175D-1899-BD4D-9CEE-0349C22C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/>
              <a:t>OpenPowerQuality (OPQ)</a:t>
            </a:r>
          </a:p>
          <a:p>
            <a:pPr lvl="1"/>
            <a:r>
              <a:rPr lang="en-US" dirty="0"/>
              <a:t>Distributed power quality (PQ) detection and analysis</a:t>
            </a:r>
          </a:p>
          <a:p>
            <a:r>
              <a:rPr lang="en-US" dirty="0"/>
              <a:t>Lokahi</a:t>
            </a:r>
          </a:p>
          <a:p>
            <a:pPr lvl="1"/>
            <a:r>
              <a:rPr lang="en-US" dirty="0"/>
              <a:t>Distributed infrasound detection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85956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5DA0B6-2CD5-0E4A-8563-0110AA7BA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Contribution #4: Implications for modern DSNs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C04A-25F3-794E-92B4-8584AE173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A set of implications for modern DSNs through the evaluation of Laha</a:t>
            </a:r>
          </a:p>
          <a:p>
            <a:pPr lvl="1"/>
            <a:r>
              <a:rPr lang="en-US" dirty="0"/>
              <a:t>Confirmation or denial of </a:t>
            </a:r>
            <a:r>
              <a:rPr lang="en-US"/>
              <a:t>Laha’s</a:t>
            </a:r>
            <a:r>
              <a:rPr lang="en-US" dirty="0"/>
              <a:t> benefits in relation to DSNs</a:t>
            </a:r>
          </a:p>
          <a:p>
            <a:pPr lvl="1"/>
            <a:r>
              <a:rPr lang="en-US" dirty="0"/>
              <a:t>Other domains that Laha is useful or not useful for</a:t>
            </a:r>
          </a:p>
        </p:txBody>
      </p:sp>
      <p:pic>
        <p:nvPicPr>
          <p:cNvPr id="4" name="Content Placeholder 4" descr="A picture containing window, monitor, large, bird&#10;&#10;Description automatically generated">
            <a:extLst>
              <a:ext uri="{FF2B5EF4-FFF2-40B4-BE49-F238E27FC236}">
                <a16:creationId xmlns:a16="http://schemas.microsoft.com/office/drawing/2014/main" id="{C8569F9F-5192-5243-B612-0C3359DA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79642"/>
            <a:ext cx="5456279" cy="32737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DB5A20-BBD8-D945-BE96-8E667F47D261}"/>
              </a:ext>
            </a:extLst>
          </p:cNvPr>
          <p:cNvSpPr txBox="1"/>
          <p:nvPr/>
        </p:nvSpPr>
        <p:spPr>
          <a:xfrm>
            <a:off x="8052838" y="5238234"/>
            <a:ext cx="154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CTBTO</a:t>
            </a:r>
          </a:p>
        </p:txBody>
      </p:sp>
    </p:spTree>
    <p:extLst>
      <p:ext uri="{BB962C8B-B14F-4D97-AF65-F5344CB8AC3E}">
        <p14:creationId xmlns:p14="http://schemas.microsoft.com/office/powerpoint/2010/main" val="845745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815</Words>
  <Application>Microsoft Macintosh PowerPoint</Application>
  <PresentationFormat>Widescreen</PresentationFormat>
  <Paragraphs>195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Tw Cen MT</vt:lpstr>
      <vt:lpstr>Circuit</vt:lpstr>
      <vt:lpstr>Laha: A Framework for adaptive optimization of distributed sensor frameworks</vt:lpstr>
      <vt:lpstr>Distributed sensor networks </vt:lpstr>
      <vt:lpstr>Laha: addressing DSN issues</vt:lpstr>
      <vt:lpstr>Laha: A Framework for addressing DSN issues</vt:lpstr>
      <vt:lpstr>Major claims of the laha framework</vt:lpstr>
      <vt:lpstr>Contribution #1: Laha design</vt:lpstr>
      <vt:lpstr>Contribution #2: Laha Evaluation</vt:lpstr>
      <vt:lpstr>Contribution #3: Laha-compliant reference implementations </vt:lpstr>
      <vt:lpstr>Contribution #4: Implications for modern DSNs</vt:lpstr>
      <vt:lpstr>Related work</vt:lpstr>
      <vt:lpstr>Design: Big data management in Laha</vt:lpstr>
      <vt:lpstr>Design: Phenomena</vt:lpstr>
      <vt:lpstr>Design of OPQ</vt:lpstr>
      <vt:lpstr>OPQ: Box</vt:lpstr>
      <vt:lpstr>OPQ: Makai/napali</vt:lpstr>
      <vt:lpstr>OPQ: mauka</vt:lpstr>
      <vt:lpstr>OPQ: Health</vt:lpstr>
      <vt:lpstr>OPQ: view</vt:lpstr>
      <vt:lpstr>Design of lokahi</vt:lpstr>
      <vt:lpstr>Lokahi: sensors</vt:lpstr>
      <vt:lpstr>LOKAHI: Web</vt:lpstr>
      <vt:lpstr>Lokahi: Analysis</vt:lpstr>
      <vt:lpstr>Evaluation: Deployment of laha reference implementations</vt:lpstr>
      <vt:lpstr>Evaluation of data validation</vt:lpstr>
      <vt:lpstr>Evaluation of generality of laha framework</vt:lpstr>
      <vt:lpstr>Evaluation of converting primitive data into actionable insights</vt:lpstr>
      <vt:lpstr>Evaluation of big data sensor management</vt:lpstr>
      <vt:lpstr>Evaluation of tertiary goals</vt:lpstr>
      <vt:lpstr>Results of data validation</vt:lpstr>
      <vt:lpstr>Results of generality of laha: OPQ</vt:lpstr>
      <vt:lpstr>Results of generality of laha: OPQ</vt:lpstr>
      <vt:lpstr>Results of generality of laha: OPQ</vt:lpstr>
      <vt:lpstr>Results of generality of laha: Lokahi</vt:lpstr>
      <vt:lpstr>Results of converting primitive data into actionable insights:  Laha level hierarchy</vt:lpstr>
      <vt:lpstr>Results of converting primitive data into actionable insights:  annotation phenomena</vt:lpstr>
      <vt:lpstr>Results of converting primitive data into actionable insights:  PERiodic phenomena</vt:lpstr>
      <vt:lpstr>Results of converting primitive data into actionable insights:  FUTURE phenomena</vt:lpstr>
      <vt:lpstr>Results of converting primitive data into actionable insights:  similarity phenomena</vt:lpstr>
      <vt:lpstr>Results of tiered  management of  big data: OPQ</vt:lpstr>
      <vt:lpstr>Results of tiered  management of  big data: Lokahi</vt:lpstr>
      <vt:lpstr>Results of tertiary goals</vt:lpstr>
      <vt:lpstr>Discussion on laha suitability for dsns</vt:lpstr>
      <vt:lpstr>Discussion on laha levels</vt:lpstr>
      <vt:lpstr>conclusions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Laha: A Framework for adaptive optimization of distributed sensor frameworks</dc:title>
  <dc:creator>Anthony Christe</dc:creator>
  <cp:lastModifiedBy>Anthony Christe</cp:lastModifiedBy>
  <cp:revision>2</cp:revision>
  <dcterms:created xsi:type="dcterms:W3CDTF">2020-02-07T21:09:04Z</dcterms:created>
  <dcterms:modified xsi:type="dcterms:W3CDTF">2020-02-07T21:25:31Z</dcterms:modified>
</cp:coreProperties>
</file>